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3" r:id="rId2"/>
    <p:sldId id="258" r:id="rId3"/>
    <p:sldId id="265" r:id="rId4"/>
    <p:sldId id="261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B3803-2B00-4355-B9E7-5EB6A3DA125D}" v="241" dt="2023-03-27T17:50:14.652"/>
    <p1510:client id="{68E7479F-A26C-D2A1-60C4-024D203C9FBA}" v="4" dt="2023-04-08T03:36:20.190"/>
    <p1510:client id="{CC0D3A6E-6CD4-B034-FEC0-9CEABDF2A196}" v="982" dt="2023-04-08T02:22:09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E735C-6909-49F7-A815-A1D42B954E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B5F51F-C625-4A5D-ACE7-D5A8C9DB78F6}">
      <dgm:prSet/>
      <dgm:spPr/>
      <dgm:t>
        <a:bodyPr/>
        <a:lstStyle/>
        <a:p>
          <a:r>
            <a:rPr lang="en-US" dirty="0"/>
            <a:t>Goals:</a:t>
          </a:r>
        </a:p>
      </dgm:t>
    </dgm:pt>
    <dgm:pt modelId="{148921E3-13E4-4CD9-9645-394C24F64CC3}" type="parTrans" cxnId="{ADF3DB16-5133-4F70-9943-65709EA2032B}">
      <dgm:prSet/>
      <dgm:spPr/>
      <dgm:t>
        <a:bodyPr/>
        <a:lstStyle/>
        <a:p>
          <a:endParaRPr lang="en-US"/>
        </a:p>
      </dgm:t>
    </dgm:pt>
    <dgm:pt modelId="{DCC4FD9A-4155-43E7-AFB8-6C80876683CE}" type="sibTrans" cxnId="{ADF3DB16-5133-4F70-9943-65709EA2032B}">
      <dgm:prSet/>
      <dgm:spPr/>
      <dgm:t>
        <a:bodyPr/>
        <a:lstStyle/>
        <a:p>
          <a:endParaRPr lang="en-US"/>
        </a:p>
      </dgm:t>
    </dgm:pt>
    <dgm:pt modelId="{D95DCF39-6B33-44BA-A10C-241B0137BC60}">
      <dgm:prSet phldr="0"/>
      <dgm:spPr/>
      <dgm:t>
        <a:bodyPr/>
        <a:lstStyle/>
        <a:p>
          <a:pPr rtl="0"/>
          <a:r>
            <a:rPr lang="en-US" b="0" i="0" u="none" dirty="0"/>
            <a:t>Identify Gravitational-Wave Signatures that would give evidence of the existence of traversable wormholes</a:t>
          </a:r>
          <a:endParaRPr lang="en-US" b="0" i="0" u="none" dirty="0">
            <a:solidFill>
              <a:schemeClr val="tx1"/>
            </a:solidFill>
            <a:latin typeface="Georgia Pro Semibold"/>
          </a:endParaRPr>
        </a:p>
      </dgm:t>
    </dgm:pt>
    <dgm:pt modelId="{8E6EC8E3-57FE-4512-8D61-BAFD72B8D32E}" type="parTrans" cxnId="{B04BB4B3-F9F7-446F-8546-F4BBAF15CDF6}">
      <dgm:prSet/>
      <dgm:spPr/>
      <dgm:t>
        <a:bodyPr/>
        <a:lstStyle/>
        <a:p>
          <a:endParaRPr lang="en-US"/>
        </a:p>
      </dgm:t>
    </dgm:pt>
    <dgm:pt modelId="{66A8D4F2-9943-4914-9C25-82FAD28472B0}" type="sibTrans" cxnId="{B04BB4B3-F9F7-446F-8546-F4BBAF15CDF6}">
      <dgm:prSet/>
      <dgm:spPr/>
      <dgm:t>
        <a:bodyPr/>
        <a:lstStyle/>
        <a:p>
          <a:endParaRPr lang="en-US"/>
        </a:p>
      </dgm:t>
    </dgm:pt>
    <dgm:pt modelId="{1B4C4C3D-9642-4054-9DD7-D61EE719C8D9}">
      <dgm:prSet/>
      <dgm:spPr/>
      <dgm:t>
        <a:bodyPr/>
        <a:lstStyle/>
        <a:p>
          <a:r>
            <a:rPr lang="en-US" dirty="0"/>
            <a:t>Accomplishments:</a:t>
          </a:r>
        </a:p>
      </dgm:t>
    </dgm:pt>
    <dgm:pt modelId="{16151EF8-9134-4ED5-B85F-B59237AFBBA1}" type="parTrans" cxnId="{0877AA79-F9F7-43F6-A014-D0F59B70ECD6}">
      <dgm:prSet/>
      <dgm:spPr/>
      <dgm:t>
        <a:bodyPr/>
        <a:lstStyle/>
        <a:p>
          <a:endParaRPr lang="en-US"/>
        </a:p>
      </dgm:t>
    </dgm:pt>
    <dgm:pt modelId="{7A8934C4-5E2C-4DFC-923B-D45CAB574965}" type="sibTrans" cxnId="{0877AA79-F9F7-43F6-A014-D0F59B70ECD6}">
      <dgm:prSet/>
      <dgm:spPr/>
      <dgm:t>
        <a:bodyPr/>
        <a:lstStyle/>
        <a:p>
          <a:endParaRPr lang="en-US"/>
        </a:p>
      </dgm:t>
    </dgm:pt>
    <dgm:pt modelId="{8EBEE8DC-ABDC-422F-83DA-3153F15A6177}">
      <dgm:prSet/>
      <dgm:spPr/>
      <dgm:t>
        <a:bodyPr/>
        <a:lstStyle/>
        <a:p>
          <a:pPr rtl="0"/>
          <a:r>
            <a:rPr lang="en-US" dirty="0"/>
            <a:t>Created the first Newtonian analogue of a traversable wormhole using Poisson's equation</a:t>
          </a:r>
        </a:p>
      </dgm:t>
    </dgm:pt>
    <dgm:pt modelId="{E19D7986-2A04-4B32-9DA6-E42EDC410BFC}" type="parTrans" cxnId="{30175F6A-244C-472F-AA92-169088DA67C3}">
      <dgm:prSet/>
      <dgm:spPr/>
      <dgm:t>
        <a:bodyPr/>
        <a:lstStyle/>
        <a:p>
          <a:endParaRPr lang="en-US"/>
        </a:p>
      </dgm:t>
    </dgm:pt>
    <dgm:pt modelId="{1A92A187-0D40-4B37-8378-11B0EF25F5F5}" type="sibTrans" cxnId="{30175F6A-244C-472F-AA92-169088DA67C3}">
      <dgm:prSet/>
      <dgm:spPr/>
      <dgm:t>
        <a:bodyPr/>
        <a:lstStyle/>
        <a:p>
          <a:endParaRPr lang="en-US"/>
        </a:p>
      </dgm:t>
    </dgm:pt>
    <dgm:pt modelId="{8CBA0F28-3876-4138-9EE4-21897D2F501E}">
      <dgm:prSet/>
      <dgm:spPr/>
      <dgm:t>
        <a:bodyPr/>
        <a:lstStyle/>
        <a:p>
          <a:pPr rtl="0"/>
          <a:r>
            <a:rPr lang="en-US" dirty="0"/>
            <a:t>Determined how in-falling objects would behave depending on a variety of factors, such as speed</a:t>
          </a:r>
        </a:p>
      </dgm:t>
    </dgm:pt>
    <dgm:pt modelId="{1A3C8ECF-5CC4-4CEE-8706-883FF3C11CE4}" type="parTrans" cxnId="{121CE4EC-99AD-4399-ABA2-57E983011C86}">
      <dgm:prSet/>
      <dgm:spPr/>
      <dgm:t>
        <a:bodyPr/>
        <a:lstStyle/>
        <a:p>
          <a:endParaRPr lang="en-US"/>
        </a:p>
      </dgm:t>
    </dgm:pt>
    <dgm:pt modelId="{DA7B597E-FAA6-4B07-90A8-8B40CA7F5209}" type="sibTrans" cxnId="{121CE4EC-99AD-4399-ABA2-57E983011C86}">
      <dgm:prSet/>
      <dgm:spPr/>
      <dgm:t>
        <a:bodyPr/>
        <a:lstStyle/>
        <a:p>
          <a:endParaRPr lang="en-US"/>
        </a:p>
      </dgm:t>
    </dgm:pt>
    <dgm:pt modelId="{D530DC52-60F4-4F4D-A204-A92CEB000889}">
      <dgm:prSet/>
      <dgm:spPr/>
      <dgm:t>
        <a:bodyPr/>
        <a:lstStyle/>
        <a:p>
          <a:r>
            <a:rPr lang="en-US" dirty="0"/>
            <a:t>Evaluated how these behaviors would create specific gravitational wave signatures</a:t>
          </a:r>
        </a:p>
      </dgm:t>
    </dgm:pt>
    <dgm:pt modelId="{0F4207CB-929F-43D2-B7B6-05D49C4E9150}" type="parTrans" cxnId="{CC199FDC-5696-4912-BC31-59477AC5E32A}">
      <dgm:prSet/>
      <dgm:spPr/>
      <dgm:t>
        <a:bodyPr/>
        <a:lstStyle/>
        <a:p>
          <a:endParaRPr lang="en-US"/>
        </a:p>
      </dgm:t>
    </dgm:pt>
    <dgm:pt modelId="{D8DB20C0-A553-4E1E-A494-8D7A26A9099E}" type="sibTrans" cxnId="{CC199FDC-5696-4912-BC31-59477AC5E32A}">
      <dgm:prSet/>
      <dgm:spPr/>
      <dgm:t>
        <a:bodyPr/>
        <a:lstStyle/>
        <a:p>
          <a:endParaRPr lang="en-US"/>
        </a:p>
      </dgm:t>
    </dgm:pt>
    <dgm:pt modelId="{2BD4CC80-67CC-4D58-A85D-CC25A5940C14}" type="pres">
      <dgm:prSet presAssocID="{390E735C-6909-49F7-A815-A1D42B954EE0}" presName="linear" presStyleCnt="0">
        <dgm:presLayoutVars>
          <dgm:animLvl val="lvl"/>
          <dgm:resizeHandles val="exact"/>
        </dgm:presLayoutVars>
      </dgm:prSet>
      <dgm:spPr/>
    </dgm:pt>
    <dgm:pt modelId="{4F298A72-5994-46E4-8370-D8519B338BFF}" type="pres">
      <dgm:prSet presAssocID="{EDB5F51F-C625-4A5D-ACE7-D5A8C9DB78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D64F95-335B-4A4F-9918-AA1CBD0380B6}" type="pres">
      <dgm:prSet presAssocID="{EDB5F51F-C625-4A5D-ACE7-D5A8C9DB78F6}" presName="childText" presStyleLbl="revTx" presStyleIdx="0" presStyleCnt="2">
        <dgm:presLayoutVars>
          <dgm:bulletEnabled val="1"/>
        </dgm:presLayoutVars>
      </dgm:prSet>
      <dgm:spPr/>
    </dgm:pt>
    <dgm:pt modelId="{235D3F1A-DED2-4BF7-A308-67FD0304AE31}" type="pres">
      <dgm:prSet presAssocID="{1B4C4C3D-9642-4054-9DD7-D61EE719C8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14B178-E89D-4BEC-8868-1358DC4CC8D9}" type="pres">
      <dgm:prSet presAssocID="{1B4C4C3D-9642-4054-9DD7-D61EE719C8D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9F190E-0F37-47FB-9FD1-59F4436BBD8A}" type="presOf" srcId="{8CBA0F28-3876-4138-9EE4-21897D2F501E}" destId="{9514B178-E89D-4BEC-8868-1358DC4CC8D9}" srcOrd="0" destOrd="1" presId="urn:microsoft.com/office/officeart/2005/8/layout/vList2"/>
    <dgm:cxn modelId="{ADF3DB16-5133-4F70-9943-65709EA2032B}" srcId="{390E735C-6909-49F7-A815-A1D42B954EE0}" destId="{EDB5F51F-C625-4A5D-ACE7-D5A8C9DB78F6}" srcOrd="0" destOrd="0" parTransId="{148921E3-13E4-4CD9-9645-394C24F64CC3}" sibTransId="{DCC4FD9A-4155-43E7-AFB8-6C80876683CE}"/>
    <dgm:cxn modelId="{8A720E23-A175-4CB1-8595-F90DE53E0C1A}" type="presOf" srcId="{D530DC52-60F4-4F4D-A204-A92CEB000889}" destId="{9514B178-E89D-4BEC-8868-1358DC4CC8D9}" srcOrd="0" destOrd="2" presId="urn:microsoft.com/office/officeart/2005/8/layout/vList2"/>
    <dgm:cxn modelId="{5FFBD43C-C39C-42E4-BA53-A1C9B25C004A}" type="presOf" srcId="{D95DCF39-6B33-44BA-A10C-241B0137BC60}" destId="{48D64F95-335B-4A4F-9918-AA1CBD0380B6}" srcOrd="0" destOrd="0" presId="urn:microsoft.com/office/officeart/2005/8/layout/vList2"/>
    <dgm:cxn modelId="{30175F6A-244C-472F-AA92-169088DA67C3}" srcId="{1B4C4C3D-9642-4054-9DD7-D61EE719C8D9}" destId="{8EBEE8DC-ABDC-422F-83DA-3153F15A6177}" srcOrd="0" destOrd="0" parTransId="{E19D7986-2A04-4B32-9DA6-E42EDC410BFC}" sibTransId="{1A92A187-0D40-4B37-8378-11B0EF25F5F5}"/>
    <dgm:cxn modelId="{4DCD9678-8B36-434D-A840-664205D25670}" type="presOf" srcId="{390E735C-6909-49F7-A815-A1D42B954EE0}" destId="{2BD4CC80-67CC-4D58-A85D-CC25A5940C14}" srcOrd="0" destOrd="0" presId="urn:microsoft.com/office/officeart/2005/8/layout/vList2"/>
    <dgm:cxn modelId="{0877AA79-F9F7-43F6-A014-D0F59B70ECD6}" srcId="{390E735C-6909-49F7-A815-A1D42B954EE0}" destId="{1B4C4C3D-9642-4054-9DD7-D61EE719C8D9}" srcOrd="1" destOrd="0" parTransId="{16151EF8-9134-4ED5-B85F-B59237AFBBA1}" sibTransId="{7A8934C4-5E2C-4DFC-923B-D45CAB574965}"/>
    <dgm:cxn modelId="{E789F47A-EE2C-4300-81DC-E3DADC73D017}" type="presOf" srcId="{1B4C4C3D-9642-4054-9DD7-D61EE719C8D9}" destId="{235D3F1A-DED2-4BF7-A308-67FD0304AE31}" srcOrd="0" destOrd="0" presId="urn:microsoft.com/office/officeart/2005/8/layout/vList2"/>
    <dgm:cxn modelId="{F780F58C-9540-4034-AD18-2D42BE7010B2}" type="presOf" srcId="{8EBEE8DC-ABDC-422F-83DA-3153F15A6177}" destId="{9514B178-E89D-4BEC-8868-1358DC4CC8D9}" srcOrd="0" destOrd="0" presId="urn:microsoft.com/office/officeart/2005/8/layout/vList2"/>
    <dgm:cxn modelId="{B04BB4B3-F9F7-446F-8546-F4BBAF15CDF6}" srcId="{EDB5F51F-C625-4A5D-ACE7-D5A8C9DB78F6}" destId="{D95DCF39-6B33-44BA-A10C-241B0137BC60}" srcOrd="0" destOrd="0" parTransId="{8E6EC8E3-57FE-4512-8D61-BAFD72B8D32E}" sibTransId="{66A8D4F2-9943-4914-9C25-82FAD28472B0}"/>
    <dgm:cxn modelId="{CC199FDC-5696-4912-BC31-59477AC5E32A}" srcId="{1B4C4C3D-9642-4054-9DD7-D61EE719C8D9}" destId="{D530DC52-60F4-4F4D-A204-A92CEB000889}" srcOrd="2" destOrd="0" parTransId="{0F4207CB-929F-43D2-B7B6-05D49C4E9150}" sibTransId="{D8DB20C0-A553-4E1E-A494-8D7A26A9099E}"/>
    <dgm:cxn modelId="{ED944EE6-24EB-4F4C-93FE-268FCBAE5E72}" type="presOf" srcId="{EDB5F51F-C625-4A5D-ACE7-D5A8C9DB78F6}" destId="{4F298A72-5994-46E4-8370-D8519B338BFF}" srcOrd="0" destOrd="0" presId="urn:microsoft.com/office/officeart/2005/8/layout/vList2"/>
    <dgm:cxn modelId="{121CE4EC-99AD-4399-ABA2-57E983011C86}" srcId="{1B4C4C3D-9642-4054-9DD7-D61EE719C8D9}" destId="{8CBA0F28-3876-4138-9EE4-21897D2F501E}" srcOrd="1" destOrd="0" parTransId="{1A3C8ECF-5CC4-4CEE-8706-883FF3C11CE4}" sibTransId="{DA7B597E-FAA6-4B07-90A8-8B40CA7F5209}"/>
    <dgm:cxn modelId="{988A3FB4-0F5A-4679-A7D7-CCDE2E9A59A4}" type="presParOf" srcId="{2BD4CC80-67CC-4D58-A85D-CC25A5940C14}" destId="{4F298A72-5994-46E4-8370-D8519B338BFF}" srcOrd="0" destOrd="0" presId="urn:microsoft.com/office/officeart/2005/8/layout/vList2"/>
    <dgm:cxn modelId="{A8C9752F-9099-4539-BF35-1978B83D1C5E}" type="presParOf" srcId="{2BD4CC80-67CC-4D58-A85D-CC25A5940C14}" destId="{48D64F95-335B-4A4F-9918-AA1CBD0380B6}" srcOrd="1" destOrd="0" presId="urn:microsoft.com/office/officeart/2005/8/layout/vList2"/>
    <dgm:cxn modelId="{7FEEB833-E486-474D-AB4C-B8F09A23797A}" type="presParOf" srcId="{2BD4CC80-67CC-4D58-A85D-CC25A5940C14}" destId="{235D3F1A-DED2-4BF7-A308-67FD0304AE31}" srcOrd="2" destOrd="0" presId="urn:microsoft.com/office/officeart/2005/8/layout/vList2"/>
    <dgm:cxn modelId="{F606063D-C9ED-4ABB-AEEB-CC76E990A361}" type="presParOf" srcId="{2BD4CC80-67CC-4D58-A85D-CC25A5940C14}" destId="{9514B178-E89D-4BEC-8868-1358DC4CC8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98A72-5994-46E4-8370-D8519B338BFF}">
      <dsp:nvSpPr>
        <dsp:cNvPr id="0" name=""/>
        <dsp:cNvSpPr/>
      </dsp:nvSpPr>
      <dsp:spPr>
        <a:xfrm>
          <a:off x="0" y="53828"/>
          <a:ext cx="615183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Goals:</a:t>
          </a:r>
        </a:p>
      </dsp:txBody>
      <dsp:txXfrm>
        <a:off x="35125" y="88953"/>
        <a:ext cx="6081580" cy="649299"/>
      </dsp:txXfrm>
    </dsp:sp>
    <dsp:sp modelId="{48D64F95-335B-4A4F-9918-AA1CBD0380B6}">
      <dsp:nvSpPr>
        <dsp:cNvPr id="0" name=""/>
        <dsp:cNvSpPr/>
      </dsp:nvSpPr>
      <dsp:spPr>
        <a:xfrm>
          <a:off x="0" y="773378"/>
          <a:ext cx="615183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2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u="none" kern="1200" dirty="0"/>
            <a:t>Identify Gravitational-Wave Signatures that would give evidence of the existence of traversable wormholes</a:t>
          </a:r>
          <a:endParaRPr lang="en-US" sz="2300" b="0" i="0" u="none" kern="1200" dirty="0">
            <a:solidFill>
              <a:schemeClr val="tx1"/>
            </a:solidFill>
            <a:latin typeface="Georgia Pro Semibold"/>
          </a:endParaRPr>
        </a:p>
      </dsp:txBody>
      <dsp:txXfrm>
        <a:off x="0" y="773378"/>
        <a:ext cx="6151830" cy="1055700"/>
      </dsp:txXfrm>
    </dsp:sp>
    <dsp:sp modelId="{235D3F1A-DED2-4BF7-A308-67FD0304AE31}">
      <dsp:nvSpPr>
        <dsp:cNvPr id="0" name=""/>
        <dsp:cNvSpPr/>
      </dsp:nvSpPr>
      <dsp:spPr>
        <a:xfrm>
          <a:off x="0" y="1829079"/>
          <a:ext cx="6151830" cy="719549"/>
        </a:xfrm>
        <a:prstGeom prst="roundRect">
          <a:avLst/>
        </a:prstGeom>
        <a:solidFill>
          <a:schemeClr val="accent2">
            <a:hueOff val="1234227"/>
            <a:satOff val="7845"/>
            <a:lumOff val="-2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Accomplishments:</a:t>
          </a:r>
        </a:p>
      </dsp:txBody>
      <dsp:txXfrm>
        <a:off x="35125" y="1864204"/>
        <a:ext cx="6081580" cy="649299"/>
      </dsp:txXfrm>
    </dsp:sp>
    <dsp:sp modelId="{9514B178-E89D-4BEC-8868-1358DC4CC8D9}">
      <dsp:nvSpPr>
        <dsp:cNvPr id="0" name=""/>
        <dsp:cNvSpPr/>
      </dsp:nvSpPr>
      <dsp:spPr>
        <a:xfrm>
          <a:off x="0" y="2548629"/>
          <a:ext cx="6151830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2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Created the first Newtonian analogue of a traversable wormhole using Poisson's equation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Determined how in-falling objects would behave depending on a variety of factors, such as speed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Evaluated how these behaviors would create specific gravitational wave signatures</a:t>
          </a:r>
        </a:p>
      </dsp:txBody>
      <dsp:txXfrm>
        <a:off x="0" y="2548629"/>
        <a:ext cx="6151830" cy="310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090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82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017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28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4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992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255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56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793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uana-kata.blogspot.co.il/2015/04/galaxy-wallpaper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virgo-gw.eu/the-gw151226-even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physics.stackexchange.com/questions/277282/how-does-curved-spacetime-affect-gravitational-wav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reeform: Shape 131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8" name="Group 133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8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9" name="Freeform: Shape 142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0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6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8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31" name="Rectangle 152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17" y="470197"/>
            <a:ext cx="5566263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Signatures of Traversable Wormholes</a:t>
            </a:r>
          </a:p>
        </p:txBody>
      </p:sp>
      <p:sp>
        <p:nvSpPr>
          <p:cNvPr id="232" name="Freeform: Shape 154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3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072081"/>
            <a:ext cx="972241" cy="555493"/>
            <a:chOff x="4886325" y="2095542"/>
            <a:chExt cx="2418492" cy="1381844"/>
          </a:xfrm>
          <a:solidFill>
            <a:schemeClr val="accent1"/>
          </a:solidFill>
        </p:grpSpPr>
        <p:sp>
          <p:nvSpPr>
            <p:cNvPr id="158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2095542"/>
              <a:ext cx="2418108" cy="1381844"/>
              <a:chOff x="4886709" y="2095542"/>
              <a:chExt cx="2418108" cy="1381844"/>
            </a:xfrm>
            <a:grpFill/>
          </p:grpSpPr>
          <p:sp>
            <p:nvSpPr>
              <p:cNvPr id="160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2095542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361" y="2215496"/>
            <a:ext cx="5572775" cy="36001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b="1" dirty="0"/>
              <a:t>Sadie Cullings</a:t>
            </a:r>
            <a:endParaRPr lang="en-US"/>
          </a:p>
          <a:p>
            <a:pPr algn="ctr"/>
            <a:r>
              <a:rPr lang="en-US" dirty="0"/>
              <a:t>Mentor: Paul Davies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Arizona State University</a:t>
            </a:r>
          </a:p>
          <a:p>
            <a:pPr algn="ctr"/>
            <a:r>
              <a:rPr lang="en-US" dirty="0"/>
              <a:t>School for Engineering of Matter, Transport, and Energy / Physics Department, Beyond Center</a:t>
            </a:r>
          </a:p>
          <a:p>
            <a:pPr algn="ctr"/>
            <a:r>
              <a:rPr lang="en-US" dirty="0"/>
              <a:t>Arizona NASA Space Grant Statewide Symposium (AZSGC)</a:t>
            </a:r>
          </a:p>
          <a:p>
            <a:pPr algn="ctr"/>
            <a:r>
              <a:rPr lang="en-US" dirty="0"/>
              <a:t>April 22, 2023</a:t>
            </a:r>
          </a:p>
          <a:p>
            <a:endParaRPr lang="en-US" dirty="0"/>
          </a:p>
        </p:txBody>
      </p:sp>
      <p:pic>
        <p:nvPicPr>
          <p:cNvPr id="5" name="Picture 5" descr="A picture containing star, night sky, outdoor object&#10;&#10;Description automatically generated">
            <a:extLst>
              <a:ext uri="{FF2B5EF4-FFF2-40B4-BE49-F238E27FC236}">
                <a16:creationId xmlns:a16="http://schemas.microsoft.com/office/drawing/2014/main" id="{B9F0C5B9-9E90-09EC-9F05-36040C424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20" r="16579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235" name="Freeform: Shape 164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6" name="Group 166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1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68C48D-FAC2-B74B-1BB8-8A06738763E8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A53421E-341D-2959-5646-885BA8408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266" y="4968374"/>
            <a:ext cx="1391970" cy="1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39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F836D-F705-0A35-C5A1-6086755E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47" y="18002"/>
            <a:ext cx="4767930" cy="1848734"/>
          </a:xfrm>
        </p:spPr>
        <p:txBody>
          <a:bodyPr>
            <a:normAutofit/>
          </a:bodyPr>
          <a:lstStyle/>
          <a:p>
            <a:r>
              <a:rPr lang="en-US" dirty="0"/>
              <a:t>Gravitational Waves</a:t>
            </a:r>
          </a:p>
        </p:txBody>
      </p:sp>
      <p:sp>
        <p:nvSpPr>
          <p:cNvPr id="120" name="Freeform: Shape 41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1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4221" y="1869855"/>
            <a:ext cx="1080280" cy="1211869"/>
            <a:chOff x="4743624" y="462742"/>
            <a:chExt cx="2561003" cy="3014644"/>
          </a:xfrm>
          <a:solidFill>
            <a:schemeClr val="accent1"/>
          </a:solidFill>
        </p:grpSpPr>
        <p:sp>
          <p:nvSpPr>
            <p:cNvPr id="45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743624" y="462742"/>
              <a:ext cx="2551954" cy="3014644"/>
              <a:chOff x="4743624" y="462742"/>
              <a:chExt cx="2551954" cy="3014644"/>
            </a:xfrm>
            <a:grpFill/>
          </p:grpSpPr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43624" y="462742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Content Placeholder 36">
            <a:extLst>
              <a:ext uri="{FF2B5EF4-FFF2-40B4-BE49-F238E27FC236}">
                <a16:creationId xmlns:a16="http://schemas.microsoft.com/office/drawing/2014/main" id="{79D63424-3262-9849-0A51-CF00FD05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58" y="2204348"/>
            <a:ext cx="4767930" cy="2745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Ripples in the fabric of space and time</a:t>
            </a:r>
          </a:p>
          <a:p>
            <a:pPr marL="342900" indent="-342900">
              <a:buChar char="•"/>
            </a:pPr>
            <a:r>
              <a:rPr lang="en-US" dirty="0"/>
              <a:t>Can be detected through LIGO (Laser Interferometer Gravitational-Wave Observatory) and other similar facilities such as Virgo</a:t>
            </a:r>
          </a:p>
        </p:txBody>
      </p:sp>
      <p:pic>
        <p:nvPicPr>
          <p:cNvPr id="7" name="Picture 7" descr="A picture containing blue&#10;&#10;Description automatically generated">
            <a:extLst>
              <a:ext uri="{FF2B5EF4-FFF2-40B4-BE49-F238E27FC236}">
                <a16:creationId xmlns:a16="http://schemas.microsoft.com/office/drawing/2014/main" id="{E057FFCE-8F9E-18B8-6E44-3A3E4D244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097" r="13653" b="1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sp>
        <p:nvSpPr>
          <p:cNvPr id="123" name="Freeform: Shape 51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4" name="Group 53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B39640-3F4E-658F-B7D0-06AF51744263}"/>
              </a:ext>
            </a:extLst>
          </p:cNvPr>
          <p:cNvSpPr txBox="1"/>
          <p:nvPr/>
        </p:nvSpPr>
        <p:spPr>
          <a:xfrm>
            <a:off x="8857080" y="6019775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0AFB7FA-55CD-FFDE-9A60-30975532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266" y="4968374"/>
            <a:ext cx="1391970" cy="1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3C12E-CFDC-9BF0-42FB-A6334218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-556984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Gravitational Potential Figure</a:t>
            </a:r>
          </a:p>
        </p:txBody>
      </p:sp>
      <p:grpSp>
        <p:nvGrpSpPr>
          <p:cNvPr id="32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1" y="1954909"/>
            <a:ext cx="972240" cy="1355217"/>
            <a:chOff x="4886325" y="106151"/>
            <a:chExt cx="2418491" cy="3371235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106151"/>
              <a:ext cx="2418107" cy="3371235"/>
              <a:chOff x="4886709" y="106151"/>
              <a:chExt cx="2418107" cy="3371235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106151"/>
                <a:ext cx="2418107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FD01B8B-C378-3FE8-AA41-C45CCE53E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842" y="1297819"/>
            <a:ext cx="5683149" cy="4262361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F37139C-05E3-CF47-6A36-C0FB07BA21A8}"/>
              </a:ext>
            </a:extLst>
          </p:cNvPr>
          <p:cNvSpPr txBox="1"/>
          <p:nvPr/>
        </p:nvSpPr>
        <p:spPr>
          <a:xfrm>
            <a:off x="338666" y="2240410"/>
            <a:ext cx="53665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Assumptions: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Spherically symmetric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Smoothly, varying mass-density distribution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Inner region of negative mass-density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Outer region of positive mass-density</a:t>
            </a:r>
          </a:p>
        </p:txBody>
      </p:sp>
      <p:pic>
        <p:nvPicPr>
          <p:cNvPr id="6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930E0E3-79E5-6487-F16A-F5A14063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66" y="4968374"/>
            <a:ext cx="1391970" cy="1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0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685D4-A6D5-0EDC-3E44-A350BA0E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638176"/>
            <a:ext cx="4266544" cy="2861770"/>
          </a:xfrm>
        </p:spPr>
        <p:txBody>
          <a:bodyPr anchor="b">
            <a:normAutofit/>
          </a:bodyPr>
          <a:lstStyle/>
          <a:p>
            <a:r>
              <a:rPr lang="en-US" dirty="0"/>
              <a:t>Research Project Overview</a:t>
            </a:r>
          </a:p>
        </p:txBody>
      </p:sp>
      <p:grpSp>
        <p:nvGrpSpPr>
          <p:cNvPr id="11" name="Graphic 78">
            <a:extLst>
              <a:ext uri="{FF2B5EF4-FFF2-40B4-BE49-F238E27FC236}">
                <a16:creationId xmlns:a16="http://schemas.microsoft.com/office/drawing/2014/main" id="{91868ACA-CC8C-4FA4-8E32-6DB1C7DA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69585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" name="Graphic 78">
              <a:extLst>
                <a:ext uri="{FF2B5EF4-FFF2-40B4-BE49-F238E27FC236}">
                  <a16:creationId xmlns:a16="http://schemas.microsoft.com/office/drawing/2014/main" id="{7C343158-D3CD-4482-AAA0-375D2E66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id="{12BFE3E3-92EC-47DC-8E6A-6E77132C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1F0F2188-9504-4EAD-A8A2-B1779FB86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14602C7D-08A5-44A5-B005-E79603849E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099F2E62-E605-487B-AC3C-11052444D8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2A21D38-C00D-4E35-8B0F-3E63C4B37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F9296A-1FCA-B43E-6E3B-1958ABD88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60657"/>
              </p:ext>
            </p:extLst>
          </p:nvPr>
        </p:nvGraphicFramePr>
        <p:xfrm>
          <a:off x="5402620" y="497732"/>
          <a:ext cx="6151831" cy="57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50A8863-9E1E-4D20-68F0-88523084C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266" y="4968374"/>
            <a:ext cx="1391970" cy="1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57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E9362-A02D-5767-A0EF-8E52B05C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-608196"/>
            <a:ext cx="4767930" cy="1848734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82" name="Freeform: Shape 59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3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4221" y="1319103"/>
            <a:ext cx="1080280" cy="1762621"/>
            <a:chOff x="4743624" y="-907307"/>
            <a:chExt cx="2561003" cy="4384693"/>
          </a:xfrm>
          <a:solidFill>
            <a:schemeClr val="accent1"/>
          </a:solidFill>
        </p:grpSpPr>
        <p:sp>
          <p:nvSpPr>
            <p:cNvPr id="63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743624" y="-907307"/>
              <a:ext cx="2551954" cy="4384693"/>
              <a:chOff x="4743624" y="-907307"/>
              <a:chExt cx="2551954" cy="4384693"/>
            </a:xfrm>
            <a:grpFill/>
          </p:grpSpPr>
          <p:sp>
            <p:nvSpPr>
              <p:cNvPr id="65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43624" y="-907307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5127-0C99-6DF3-E383-FBE8079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20" y="1662172"/>
            <a:ext cx="5446938" cy="31682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US" dirty="0"/>
              <a:t>Explore and identify different models of traversable wormholes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dirty="0"/>
              <a:t>Use General/Special Relativity &amp; Quantum Mechanics for more exact signature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dirty="0"/>
              <a:t>Compare Gravitational Wave Signature Identified to current signatures detected by LIGO (Laser Interferometer Gravitational Wave Observatory) or other facilities of other astrophysical phenomena such as Binary Black Hole Collisions) </a:t>
            </a:r>
          </a:p>
        </p:txBody>
      </p:sp>
      <p:sp>
        <p:nvSpPr>
          <p:cNvPr id="84" name="Freeform: Shape 69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5" name="Group 71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88816A-4AF5-CFBE-171E-6A7FB933DF8A}"/>
              </a:ext>
            </a:extLst>
          </p:cNvPr>
          <p:cNvSpPr txBox="1"/>
          <p:nvPr/>
        </p:nvSpPr>
        <p:spPr>
          <a:xfrm>
            <a:off x="9018983" y="6019775"/>
            <a:ext cx="26164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24D04857-1961-A643-13A3-838A1C9642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7716" r="7785" b="1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pic>
        <p:nvPicPr>
          <p:cNvPr id="5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A0B9ABF-84C1-B9D8-3A0F-4E39BB7B5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266" y="4968374"/>
            <a:ext cx="1391970" cy="1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9BD9-5DB0-16FD-40FE-06BF5150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 </a:t>
            </a:r>
          </a:p>
        </p:txBody>
      </p:sp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B7BE7D8-F8D7-D0A7-9858-1844D658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7" y="4313157"/>
            <a:ext cx="1905000" cy="2543175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C5DC038B-9659-C722-01AB-9260E951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56" y="4400971"/>
            <a:ext cx="2430134" cy="2548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84C2B-1BF0-51CA-59CE-00D9202C6C17}"/>
              </a:ext>
            </a:extLst>
          </p:cNvPr>
          <p:cNvSpPr txBox="1"/>
          <p:nvPr/>
        </p:nvSpPr>
        <p:spPr>
          <a:xfrm>
            <a:off x="4363589" y="6161127"/>
            <a:ext cx="63044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"Supported in part through the Arizona NASA Space Grant Consortium, Cooperative Agreement 80NSSC20M0041."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99645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 Next LT Pro Light</vt:lpstr>
      <vt:lpstr>Georgia Pro Semibold</vt:lpstr>
      <vt:lpstr>RocaVTI</vt:lpstr>
      <vt:lpstr>Signatures of Traversable Wormholes</vt:lpstr>
      <vt:lpstr>Gravitational Waves</vt:lpstr>
      <vt:lpstr>Gravitational Potential Figure</vt:lpstr>
      <vt:lpstr>Research Project Overview</vt:lpstr>
      <vt:lpstr>Next Steps</vt:lpstr>
      <vt:lpstr>Thank you!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A. Coe</dc:creator>
  <cp:lastModifiedBy>Coe, Michelle A - (macoe)</cp:lastModifiedBy>
  <cp:revision>471</cp:revision>
  <dcterms:created xsi:type="dcterms:W3CDTF">2023-03-26T21:15:27Z</dcterms:created>
  <dcterms:modified xsi:type="dcterms:W3CDTF">2023-04-14T18:27:43Z</dcterms:modified>
</cp:coreProperties>
</file>